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6395" autoAdjust="0"/>
  </p:normalViewPr>
  <p:slideViewPr>
    <p:cSldViewPr snapToGrid="0">
      <p:cViewPr varScale="1">
        <p:scale>
          <a:sx n="112" d="100"/>
          <a:sy n="112" d="100"/>
        </p:scale>
        <p:origin x="492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4D235-589C-4445-BB0E-B8527D9953C2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011A2-A0D3-4779-9F04-9AB6130D4A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213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4D235-589C-4445-BB0E-B8527D9953C2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011A2-A0D3-4779-9F04-9AB6130D4A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481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4D235-589C-4445-BB0E-B8527D9953C2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011A2-A0D3-4779-9F04-9AB6130D4A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070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4D235-589C-4445-BB0E-B8527D9953C2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011A2-A0D3-4779-9F04-9AB6130D4A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773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4D235-589C-4445-BB0E-B8527D9953C2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011A2-A0D3-4779-9F04-9AB6130D4A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425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4D235-589C-4445-BB0E-B8527D9953C2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011A2-A0D3-4779-9F04-9AB6130D4A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5534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4D235-589C-4445-BB0E-B8527D9953C2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011A2-A0D3-4779-9F04-9AB6130D4A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5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4D235-589C-4445-BB0E-B8527D9953C2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011A2-A0D3-4779-9F04-9AB6130D4A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90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4D235-589C-4445-BB0E-B8527D9953C2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011A2-A0D3-4779-9F04-9AB6130D4A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7001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4D235-589C-4445-BB0E-B8527D9953C2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011A2-A0D3-4779-9F04-9AB6130D4A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8659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4D235-589C-4445-BB0E-B8527D9953C2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011A2-A0D3-4779-9F04-9AB6130D4A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118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4D235-589C-4445-BB0E-B8527D9953C2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011A2-A0D3-4779-9F04-9AB6130D4A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5005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microsoft.com/office/2007/relationships/hdphoto" Target="../media/hdphoto1.wdp"/><Relationship Id="rId7" Type="http://schemas.openxmlformats.org/officeDocument/2006/relationships/image" Target="../media/image19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10" Type="http://schemas.openxmlformats.org/officeDocument/2006/relationships/image" Target="../media/image22.jpg"/><Relationship Id="rId4" Type="http://schemas.openxmlformats.org/officeDocument/2006/relationships/image" Target="../media/image16.jpeg"/><Relationship Id="rId9" Type="http://schemas.openxmlformats.org/officeDocument/2006/relationships/image" Target="../media/image21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24000" y="857250"/>
            <a:ext cx="9144000" cy="3257549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ru-RU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Конституция Российской Федерации </a:t>
            </a:r>
            <a:endParaRPr lang="ru-RU" sz="7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524000" y="4276725"/>
            <a:ext cx="9144000" cy="2019299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1099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6275" y="314326"/>
            <a:ext cx="11201400" cy="586263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97298" y="715566"/>
            <a:ext cx="5576888" cy="22097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Государственная власть в Российской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Федерации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осуществляется на основе разделения на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76275" y="4030265"/>
            <a:ext cx="3514725" cy="1321594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Законодательную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438352" y="4030265"/>
            <a:ext cx="3514725" cy="1321594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Исполнительную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200429" y="4030266"/>
            <a:ext cx="3495675" cy="1321593"/>
          </a:xfrm>
          <a:prstGeom prst="roundRect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Судебную</a:t>
            </a:r>
            <a:r>
              <a:rPr lang="ru-RU" sz="3200" dirty="0" smtClean="0"/>
              <a:t> </a:t>
            </a:r>
            <a:endParaRPr lang="ru-RU" sz="3200" dirty="0"/>
          </a:p>
        </p:txBody>
      </p:sp>
      <p:sp>
        <p:nvSpPr>
          <p:cNvPr id="14" name="Стрелка вниз 13"/>
          <p:cNvSpPr/>
          <p:nvPr/>
        </p:nvSpPr>
        <p:spPr>
          <a:xfrm>
            <a:off x="3562350" y="3051857"/>
            <a:ext cx="484632" cy="978408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6019386" y="3051857"/>
            <a:ext cx="484632" cy="978408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8389554" y="3051857"/>
            <a:ext cx="484632" cy="978408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957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95300"/>
            <a:ext cx="10515600" cy="56816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096000" y="1066800"/>
            <a:ext cx="4895850" cy="1238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Российской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Федерации признается и гарантируется местное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самоуправление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096000" y="2876550"/>
            <a:ext cx="4895851" cy="12477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Местное самоуправление в пределах своих полномочий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самостоятельно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096000" y="4695825"/>
            <a:ext cx="4895850" cy="1219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Органы местного самоуправления </a:t>
            </a:r>
            <a:endParaRPr lang="ru-RU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</a:t>
            </a:r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входят в систему органов государственной 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власти 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689958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 pressure="17"/>
                    </a14:imgEffect>
                  </a14:imgLayer>
                </a14:imgProps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5300" y="323850"/>
            <a:ext cx="11372850" cy="585311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5045" y="323850"/>
            <a:ext cx="3152771" cy="2238376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304630" y="4771430"/>
            <a:ext cx="3752442" cy="2019895"/>
          </a:xfrm>
          <a:prstGeom prst="roundRect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705850" y="4771430"/>
            <a:ext cx="3162300" cy="2019896"/>
          </a:xfrm>
          <a:prstGeom prst="roundRect">
            <a:avLst/>
          </a:prstGeom>
          <a:blipFill>
            <a:blip r:embed="rId6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25044" y="4771430"/>
            <a:ext cx="3152772" cy="2019895"/>
          </a:xfrm>
          <a:prstGeom prst="roundRect">
            <a:avLst/>
          </a:prstGeom>
          <a:blipFill>
            <a:blip r:embed="rId7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742760" y="2591394"/>
            <a:ext cx="3115866" cy="2121991"/>
          </a:xfrm>
          <a:prstGeom prst="roundRect">
            <a:avLst/>
          </a:prstGeom>
          <a:blipFill>
            <a:blip r:embed="rId8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705850" y="353020"/>
            <a:ext cx="3152775" cy="2209205"/>
          </a:xfrm>
          <a:prstGeom prst="roundRect">
            <a:avLst/>
          </a:prstGeom>
          <a:blipFill>
            <a:blip r:embed="rId9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25044" y="2562224"/>
            <a:ext cx="3152772" cy="2172291"/>
          </a:xfrm>
          <a:prstGeom prst="roundRect">
            <a:avLst/>
          </a:prstGeom>
          <a:blipFill>
            <a:blip r:embed="rId10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876675" y="353019"/>
            <a:ext cx="4467225" cy="12757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России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признается идеологическое многообразие. Никакая идеология не может устанавливаться в качестве государственной или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обязательной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876675" y="1747841"/>
            <a:ext cx="4467225" cy="89534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России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признаются политическое многообразие,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многопартийность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876675" y="2809878"/>
            <a:ext cx="4467225" cy="19035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Российская Федерация - светское государство. Никакая религия не может устанавливаться в качестве государственной или обязательной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Религиозные объединения отделены от государства и равны перед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законом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217392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647700"/>
            <a:ext cx="10734675" cy="5529263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0357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76999" y="1057275"/>
            <a:ext cx="5514975" cy="5119688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Конституция – это Основной закон государства, определяющий его общественное и государственное устройство, права и свободы граждан, порядок и принципы образования и функционирования органов государственной власти и  местного самоуправления </a:t>
            </a:r>
          </a:p>
          <a:p>
            <a:pPr marL="0" indent="0" algn="ctr">
              <a:buNone/>
            </a:pPr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793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особенности Конституции 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Принята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всенародным голосованием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декабря 1993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года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Учредительный документ (определяет основы политической, экономической и социальной жизни государства)</a:t>
            </a:r>
          </a:p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Имеет высшую юридическую силу</a:t>
            </a:r>
            <a:endParaRPr lang="ru-RU" dirty="0" smtClean="0">
              <a:solidFill>
                <a:srgbClr val="FF0000"/>
              </a:solidFill>
            </a:endParaRPr>
          </a:p>
          <a:p>
            <a:endParaRPr lang="ru-RU" dirty="0" smtClean="0">
              <a:solidFill>
                <a:srgbClr val="FF0000"/>
              </a:solidFill>
            </a:endParaRPr>
          </a:p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Прямое действие на территории Российской Федерации </a:t>
            </a:r>
          </a:p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Основной источник права для всех отраслей</a:t>
            </a:r>
          </a:p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Особый порядок изменения Конституции </a:t>
            </a:r>
          </a:p>
        </p:txBody>
      </p:sp>
    </p:spTree>
    <p:extLst>
      <p:ext uri="{BB962C8B-B14F-4D97-AF65-F5344CB8AC3E}">
        <p14:creationId xmlns:p14="http://schemas.microsoft.com/office/powerpoint/2010/main" val="343338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33375"/>
            <a:ext cx="10515600" cy="584358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23949" y="514350"/>
            <a:ext cx="4371975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ПРЕАМБУЛА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23949" y="1609725"/>
            <a:ext cx="4371975" cy="8667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РАЗДЕЛ ПЕРВЫЙ 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123949" y="3695700"/>
            <a:ext cx="4371975" cy="10001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РАЗДЕЛ ВТОРОЙ</a:t>
            </a:r>
          </a:p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Заключительные и переходные положения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74148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29300" y="295275"/>
            <a:ext cx="6000750" cy="612457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Основы конституционного строя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Права и свободы человека и гражданина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Федеративное устройство 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Президент Российской Федерации 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Федеральное Собрание 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Правительство Российской Федерации  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Судебная власть и прокуратура 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Местное самоуправление 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Конституционные поправки и пересмотр Конституции 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4580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6700" y="400050"/>
            <a:ext cx="11506200" cy="5776913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57200" y="581025"/>
            <a:ext cx="4981576" cy="13430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Российская Федерация - Россия есть демократическое федеративное правовое государство с республиканской формой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правления (статья 1)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57199" y="3971926"/>
            <a:ext cx="4981577" cy="1600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Человек, его права и свободы являются высшей ценностью. Признание, соблюдение и защита прав и свобод человека и гражданина - обязанность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государства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(статья 2)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886575" y="581025"/>
            <a:ext cx="4600575" cy="13430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Носителем суверенитета и единственным источником власти в Российской Федерации является ее многонациональный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народ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(статья 3)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886574" y="3971926"/>
            <a:ext cx="4600575" cy="1600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/>
              <a:t>Суверенитет Российской Федерации распространяется на всю ее территорию. Конституция </a:t>
            </a:r>
            <a:r>
              <a:rPr lang="ru-RU" sz="2000" dirty="0" smtClean="0"/>
              <a:t>имеют </a:t>
            </a:r>
            <a:r>
              <a:rPr lang="ru-RU" sz="2000" dirty="0"/>
              <a:t>верховенство на всей территории Российской </a:t>
            </a:r>
            <a:r>
              <a:rPr lang="ru-RU" sz="2000" dirty="0" smtClean="0"/>
              <a:t>Федерации</a:t>
            </a:r>
            <a:r>
              <a:rPr lang="ru-RU" sz="2000" dirty="0"/>
              <a:t> </a:t>
            </a:r>
            <a:r>
              <a:rPr lang="ru-RU" sz="2000" dirty="0" smtClean="0"/>
              <a:t>(статья 4)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4354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33400"/>
            <a:ext cx="11172826" cy="5643563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</a:t>
            </a:r>
            <a:r>
              <a:rPr lang="ru-RU" sz="3200" dirty="0" smtClean="0">
                <a:solidFill>
                  <a:srgbClr val="FF0000"/>
                </a:solidFill>
              </a:rPr>
              <a:t>Статья 6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838825" y="676275"/>
            <a:ext cx="6172201" cy="1962150"/>
          </a:xfrm>
          <a:prstGeom prst="round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Гражданство Российской Федерации приобретается и прекращается в соответствии с федеральным законом, является единым и равным независимо от оснований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приобретения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838825" y="2962275"/>
            <a:ext cx="6172201" cy="1885950"/>
          </a:xfrm>
          <a:prstGeom prst="round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Каждый гражданин Российской Федерации обладает на ее территории всеми правами и свободами и несет равные обязанности, предусмотренные Конституцией Российской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Федерации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838825" y="5172076"/>
            <a:ext cx="6172201" cy="1147762"/>
          </a:xfrm>
          <a:prstGeom prst="round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Гражданин Российской Федерации не может быть лишен своего гражданства или права изменить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его 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Левая фигурная скобка 6"/>
          <p:cNvSpPr/>
          <p:nvPr/>
        </p:nvSpPr>
        <p:spPr>
          <a:xfrm>
            <a:off x="5200650" y="771524"/>
            <a:ext cx="403098" cy="5548313"/>
          </a:xfrm>
          <a:prstGeom prst="leftBrace">
            <a:avLst>
              <a:gd name="adj1" fmla="val 8333"/>
              <a:gd name="adj2" fmla="val 38546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05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Российская Федерация - социальное государство, политика которого направлена на создание условий, обеспечивающих достойную жизнь и свободное развитие </a:t>
            </a:r>
            <a:r>
              <a:rPr lang="ru-RU" sz="31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человека (статья 7) 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4375" y="1609725"/>
            <a:ext cx="11315699" cy="456723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42975" y="1690688"/>
            <a:ext cx="3124200" cy="8905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Поддержка семьи, материнства, отцовства и детства 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42975" y="2790825"/>
            <a:ext cx="3124200" cy="9429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Охрана труда и здоровья, гарантированный размер оплаты труда 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267700" y="1690688"/>
            <a:ext cx="3400425" cy="8905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Поддержка инвалидов и пожилых граждан 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267700" y="2790825"/>
            <a:ext cx="3400425" cy="9429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Пенсии, пособия и иные меры социальной защиты 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344852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47650"/>
            <a:ext cx="10515600" cy="5929313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Земля и другие природные ресурсы используются и охраняются в Российской Федерации как основа жизни и деятельности народов, проживающих на соответствующей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территории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(статья 9)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62102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307</TotalTime>
  <Words>423</Words>
  <Application>Microsoft Office PowerPoint</Application>
  <PresentationFormat>Широкоэкранный</PresentationFormat>
  <Paragraphs>52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Arial Narrow</vt:lpstr>
      <vt:lpstr>Calibri</vt:lpstr>
      <vt:lpstr>Calibri Light</vt:lpstr>
      <vt:lpstr>Тема Office</vt:lpstr>
      <vt:lpstr>Конституция Российской Федерации </vt:lpstr>
      <vt:lpstr>Презентация PowerPoint</vt:lpstr>
      <vt:lpstr>Основные особенности Конституции </vt:lpstr>
      <vt:lpstr>Презентация PowerPoint</vt:lpstr>
      <vt:lpstr>Презентация PowerPoint</vt:lpstr>
      <vt:lpstr>Презентация PowerPoint</vt:lpstr>
      <vt:lpstr>Презентация PowerPoint</vt:lpstr>
      <vt:lpstr>Российская Федерация - социальное государство, политика которого направлена на создание условий, обеспечивающих достойную жизнь и свободное развитие человека (статья 7)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Конституция Российской Федерации</dc:title>
  <dc:creator>Логунов Александр Сергеевич</dc:creator>
  <cp:lastModifiedBy>Пользователь</cp:lastModifiedBy>
  <cp:revision>32</cp:revision>
  <dcterms:created xsi:type="dcterms:W3CDTF">2023-12-07T16:45:19Z</dcterms:created>
  <dcterms:modified xsi:type="dcterms:W3CDTF">2023-12-12T07:46:44Z</dcterms:modified>
</cp:coreProperties>
</file>