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824FC13C-19E7-4A05-B24B-D0731C7ED0DB}">
          <p14:sldIdLst>
            <p14:sldId id="256"/>
            <p14:sldId id="257"/>
            <p14:sldId id="258"/>
            <p14:sldId id="260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F26CC-01D5-42E4-8609-816648C805C4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DEAE9-7653-4067-BA8F-4EFC6E752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904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DEAE9-7653-4067-BA8F-4EFC6E75202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858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DEAE9-7653-4067-BA8F-4EFC6E75202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543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2/8/2021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2/8/2021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2/8/2021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2/8/2021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2/8/2021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2/8/2021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2/8/2021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2/8/2021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2/8/2021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2/8/2021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2/8/2021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2/8/2021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r" eaLnBrk="1" latinLnBrk="0" hangingPunct="1"/>
            <a:endParaRPr kumimoji="0" lang="en-US" sz="800" dirty="0">
              <a:solidFill>
                <a:schemeClr val="accent2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988840"/>
            <a:ext cx="8458200" cy="1667048"/>
          </a:xfrm>
        </p:spPr>
        <p:txBody>
          <a:bodyPr>
            <a:normAutofit/>
          </a:bodyPr>
          <a:lstStyle/>
          <a:p>
            <a:r>
              <a:rPr lang="ru-RU" dirty="0" smtClean="0"/>
              <a:t>Декларационная кампания для депутатов сельских поселений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Представление сведений о доходах или уведомления?</a:t>
            </a:r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0" y="260647"/>
            <a:ext cx="889248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0" y="796956"/>
            <a:ext cx="889248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3059832" y="692696"/>
            <a:ext cx="1872208" cy="10426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846290" y="646977"/>
            <a:ext cx="1080120" cy="4571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60647"/>
            <a:ext cx="3960440" cy="536309"/>
          </a:xfrm>
          <a:prstGeom prst="rect">
            <a:avLst/>
          </a:prstGeom>
          <a:ln>
            <a:headEnd/>
            <a:tailEnd/>
          </a:ln>
          <a:effectLst>
            <a:outerShdw blurRad="50800" dist="25400" dir="5400000" rotWithShape="0">
              <a:srgbClr val="000000">
                <a:alpha val="45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4215227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Законодательство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dirty="0">
                <a:latin typeface="Bahnschrift SemiLight Condensed" panose="020B0502040204020203" pitchFamily="34" charset="0"/>
              </a:rPr>
              <a:t>Закон Республики </a:t>
            </a:r>
            <a:r>
              <a:rPr lang="ru-RU" dirty="0" smtClean="0">
                <a:latin typeface="Bahnschrift SemiLight Condensed" panose="020B0502040204020203" pitchFamily="34" charset="0"/>
              </a:rPr>
              <a:t>Крым</a:t>
            </a:r>
          </a:p>
          <a:p>
            <a:pPr marL="109728" indent="0">
              <a:buNone/>
            </a:pPr>
            <a:r>
              <a:rPr lang="ru-RU" dirty="0" smtClean="0">
                <a:latin typeface="Bahnschrift SemiLight Condensed" panose="020B0502040204020203" pitchFamily="34" charset="0"/>
              </a:rPr>
              <a:t>от </a:t>
            </a:r>
            <a:r>
              <a:rPr lang="ru-RU" dirty="0">
                <a:latin typeface="Bahnschrift SemiLight Condensed" panose="020B0502040204020203" pitchFamily="34" charset="0"/>
              </a:rPr>
              <a:t>14 марта 2018 г. </a:t>
            </a:r>
            <a:r>
              <a:rPr lang="ru-RU" dirty="0" smtClean="0">
                <a:latin typeface="Bahnschrift SemiLight Condensed" panose="020B0502040204020203" pitchFamily="34" charset="0"/>
              </a:rPr>
              <a:t>№</a:t>
            </a:r>
            <a:r>
              <a:rPr lang="ru-RU" dirty="0">
                <a:latin typeface="Bahnschrift SemiLight Condensed" panose="020B0502040204020203" pitchFamily="34" charset="0"/>
              </a:rPr>
              <a:t> </a:t>
            </a:r>
            <a:r>
              <a:rPr lang="ru-RU" dirty="0" smtClean="0">
                <a:latin typeface="Bahnschrift SemiLight Condensed" panose="020B0502040204020203" pitchFamily="34" charset="0"/>
              </a:rPr>
              <a:t>479-ЗРК/2018</a:t>
            </a:r>
          </a:p>
          <a:p>
            <a:pPr marL="109728" indent="0" algn="just">
              <a:buNone/>
            </a:pPr>
            <a:r>
              <a:rPr lang="ru-RU" dirty="0">
                <a:latin typeface="Bahnschrift SemiLight Condensed" panose="020B0502040204020203" pitchFamily="34" charset="0"/>
              </a:rPr>
              <a:t/>
            </a:r>
            <a:br>
              <a:rPr lang="ru-RU" dirty="0">
                <a:latin typeface="Bahnschrift SemiLight Condensed" panose="020B0502040204020203" pitchFamily="34" charset="0"/>
              </a:rPr>
            </a:br>
            <a:r>
              <a:rPr lang="ru-RU" dirty="0" smtClean="0">
                <a:latin typeface="Bahnschrift SemiLight Condensed" panose="020B0502040204020203" pitchFamily="34" charset="0"/>
              </a:rPr>
              <a:t>«О </a:t>
            </a:r>
            <a:r>
              <a:rPr lang="ru-RU" dirty="0">
                <a:latin typeface="Bahnschrift SemiLight Condensed" panose="020B0502040204020203" pitchFamily="34" charset="0"/>
              </a:rPr>
              <a:t>порядке представления гражданами, претендующими на замещение должности главы местной администрации по контракту, муниципальной должности, лицами, замещающими указанные должности, сведений о доходах, расходах, об имуществе и обязательствах имущественного характера, проверки достоверности и полноты указанных </a:t>
            </a:r>
            <a:r>
              <a:rPr lang="ru-RU" dirty="0" smtClean="0">
                <a:latin typeface="Bahnschrift SemiLight Condensed" panose="020B0502040204020203" pitchFamily="34" charset="0"/>
              </a:rPr>
              <a:t>сведений»</a:t>
            </a:r>
            <a:endParaRPr lang="ru-RU" dirty="0">
              <a:latin typeface="Bahnschrift SemiLight Condensed" panose="020B0502040204020203" pitchFamily="34" charset="0"/>
            </a:endParaRPr>
          </a:p>
        </p:txBody>
      </p:sp>
      <p:pic>
        <p:nvPicPr>
          <p:cNvPr id="1026" name="Picture 2" descr="C:\Users\Николай\Desktop\image_2020_10_29T11_43_20_557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5" y="1844824"/>
            <a:ext cx="1273299" cy="1273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1421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1691680" y="2420888"/>
            <a:ext cx="0" cy="2016224"/>
          </a:xfrm>
          <a:prstGeom prst="line">
            <a:avLst/>
          </a:prstGeom>
          <a:ln w="4762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932040" y="3650402"/>
            <a:ext cx="0" cy="156679"/>
          </a:xfrm>
          <a:prstGeom prst="line">
            <a:avLst/>
          </a:prstGeom>
          <a:ln w="4762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948264" y="3630967"/>
            <a:ext cx="0" cy="156679"/>
          </a:xfrm>
          <a:prstGeom prst="line">
            <a:avLst/>
          </a:prstGeom>
          <a:ln w="4762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7544722" y="4233751"/>
            <a:ext cx="0" cy="203361"/>
          </a:xfrm>
          <a:prstGeom prst="line">
            <a:avLst/>
          </a:prstGeom>
          <a:ln w="4762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433656" y="4233751"/>
            <a:ext cx="0" cy="203361"/>
          </a:xfrm>
          <a:prstGeom prst="line">
            <a:avLst/>
          </a:prstGeom>
          <a:ln w="4762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026605" y="1988840"/>
            <a:ext cx="0" cy="576064"/>
          </a:xfrm>
          <a:prstGeom prst="line">
            <a:avLst/>
          </a:prstGeom>
          <a:ln w="4762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691" y="119675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	</a:t>
            </a:r>
            <a:r>
              <a:rPr lang="ru-RU" sz="2800" dirty="0"/>
              <a:t> </a:t>
            </a:r>
            <a:r>
              <a:rPr lang="ru-RU" sz="2800" dirty="0" smtClean="0"/>
              <a:t>Депутат </a:t>
            </a:r>
            <a:r>
              <a:rPr lang="ru-RU" sz="2800" dirty="0"/>
              <a:t>представительного органа сельского поселения </a:t>
            </a:r>
            <a:r>
              <a:rPr lang="ru-RU" sz="2800" dirty="0" smtClean="0"/>
              <a:t>осуществляет свои </a:t>
            </a:r>
            <a:r>
              <a:rPr lang="ru-RU" sz="2800" dirty="0"/>
              <a:t>полномочия </a:t>
            </a:r>
            <a:r>
              <a:rPr lang="ru-RU" sz="2800" dirty="0" smtClean="0"/>
              <a:t>на постоянной основе?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009632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dirty="0" smtClean="0">
                <a:solidFill>
                  <a:schemeClr val="bg1"/>
                </a:solidFill>
                <a:latin typeface="Bahnschrift SemiLight Condensed" panose="020B0502040204020203" pitchFamily="34" charset="0"/>
              </a:rPr>
              <a:t>ДА</a:t>
            </a:r>
            <a:endParaRPr lang="ru-RU" dirty="0">
              <a:solidFill>
                <a:schemeClr val="bg1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988840"/>
            <a:ext cx="2304256" cy="43204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ДА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87824" y="1988840"/>
            <a:ext cx="6048672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НЕТ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4437112"/>
            <a:ext cx="5423846" cy="20882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/>
              <a:t>Депутат представляет </a:t>
            </a:r>
            <a:r>
              <a:rPr lang="ru-RU" sz="1600" dirty="0"/>
              <a:t>в Комитет по противодействию коррупции Республики Крым </a:t>
            </a:r>
            <a:r>
              <a:rPr lang="ru-RU" sz="1600" b="1" dirty="0" smtClean="0"/>
              <a:t>сведения </a:t>
            </a:r>
            <a:r>
              <a:rPr lang="ru-RU" sz="1600" b="1" dirty="0"/>
              <a:t>о доходах,</a:t>
            </a:r>
            <a:r>
              <a:rPr lang="ru-RU" sz="1600" dirty="0"/>
              <a:t> расходах, об имуществе и обязательствах имущественного </a:t>
            </a:r>
            <a:r>
              <a:rPr lang="ru-RU" sz="1600" dirty="0" smtClean="0"/>
              <a:t>характера в срок до 30 апреля, </a:t>
            </a:r>
            <a:r>
              <a:rPr lang="ru-RU" sz="1600" dirty="0"/>
              <a:t>за каждый год, предшествующий году представления сведений </a:t>
            </a:r>
            <a:r>
              <a:rPr lang="ru-RU" sz="1600" dirty="0" smtClean="0"/>
              <a:t>(</a:t>
            </a:r>
            <a:r>
              <a:rPr lang="ru-RU" sz="1600" dirty="0"/>
              <a:t>отчетный период</a:t>
            </a:r>
            <a:r>
              <a:rPr lang="ru-RU" sz="1600" dirty="0" smtClean="0"/>
              <a:t>). Форма представления сведений </a:t>
            </a:r>
            <a:r>
              <a:rPr lang="ru-RU" sz="1600" dirty="0"/>
              <a:t>утверждена Указом Президента Российской Федерации от 23.06.2014 № </a:t>
            </a:r>
            <a:r>
              <a:rPr lang="ru-RU" sz="1600" dirty="0" smtClean="0"/>
              <a:t>460.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012160" y="4437112"/>
            <a:ext cx="3024336" cy="20882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/>
              <a:t>Депутат сообщает </a:t>
            </a:r>
            <a:r>
              <a:rPr lang="ru-RU" sz="1400" dirty="0"/>
              <a:t>об этом Главе Республики Крым в </a:t>
            </a:r>
            <a:r>
              <a:rPr lang="ru-RU" sz="1400" dirty="0" smtClean="0"/>
              <a:t>срок до       </a:t>
            </a:r>
            <a:r>
              <a:rPr lang="ru-RU" sz="1400" b="1" dirty="0" smtClean="0"/>
              <a:t>30 апреля</a:t>
            </a:r>
            <a:r>
              <a:rPr lang="ru-RU" sz="1400" dirty="0" smtClean="0"/>
              <a:t> путем </a:t>
            </a:r>
            <a:r>
              <a:rPr lang="ru-RU" sz="1400" dirty="0"/>
              <a:t>направления в Комитет по противодействию коррупции Республики Крым  </a:t>
            </a:r>
            <a:r>
              <a:rPr lang="ru-RU" sz="1600" b="1" dirty="0"/>
              <a:t>уведомления</a:t>
            </a:r>
            <a:r>
              <a:rPr lang="ru-RU" sz="1400" dirty="0"/>
              <a:t>, составленного по форме </a:t>
            </a:r>
            <a:r>
              <a:rPr lang="ru-RU" sz="1400" dirty="0" smtClean="0">
                <a:solidFill>
                  <a:schemeClr val="bg1">
                    <a:lumMod val="95000"/>
                  </a:schemeClr>
                </a:solidFill>
              </a:rPr>
              <a:t>согласно Приложению  Закона </a:t>
            </a:r>
            <a:r>
              <a:rPr lang="ru-RU" sz="1400" dirty="0">
                <a:solidFill>
                  <a:schemeClr val="bg1">
                    <a:lumMod val="95000"/>
                  </a:schemeClr>
                </a:solidFill>
              </a:rPr>
              <a:t>№479-ЗРК.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997730" y="2564904"/>
            <a:ext cx="6048672" cy="10801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Совершена сделка по </a:t>
            </a:r>
            <a:r>
              <a:rPr lang="ru-RU" sz="1200" b="1" dirty="0" smtClean="0"/>
              <a:t>приобретению  в течение отчетного периода</a:t>
            </a:r>
          </a:p>
          <a:p>
            <a:pPr algn="ctr"/>
            <a:r>
              <a:rPr lang="ru-RU" sz="1200" dirty="0" smtClean="0"/>
              <a:t>земельного </a:t>
            </a:r>
            <a:r>
              <a:rPr lang="ru-RU" sz="1200" dirty="0"/>
              <a:t>участка, другого объекта недвижимости, транспортного средства, ценных бумаг</a:t>
            </a:r>
            <a:r>
              <a:rPr lang="ru-RU" sz="1200" dirty="0" smtClean="0"/>
              <a:t>, цифровой </a:t>
            </a:r>
            <a:r>
              <a:rPr lang="ru-RU" sz="1200" dirty="0"/>
              <a:t>валюты, </a:t>
            </a:r>
            <a:r>
              <a:rPr lang="ru-RU" sz="1200" b="1" dirty="0" smtClean="0"/>
              <a:t>если </a:t>
            </a:r>
            <a:r>
              <a:rPr lang="ru-RU" sz="1200" b="1" dirty="0"/>
              <a:t>общая сумма таких сделок превышает общий доход</a:t>
            </a:r>
            <a:r>
              <a:rPr lang="ru-RU" sz="1200" dirty="0"/>
              <a:t> данного лица и его супруги (супруга) </a:t>
            </a:r>
            <a:r>
              <a:rPr lang="ru-RU" sz="1200" b="1" dirty="0"/>
              <a:t>за три последних года</a:t>
            </a:r>
            <a:r>
              <a:rPr lang="ru-RU" sz="1200" dirty="0"/>
              <a:t>, предшествующих отчетному </a:t>
            </a:r>
            <a:r>
              <a:rPr lang="ru-RU" sz="1200" dirty="0" smtClean="0"/>
              <a:t>периоду.</a:t>
            </a:r>
            <a:endParaRPr lang="ru-RU" sz="1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012160" y="3800612"/>
            <a:ext cx="3066202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НЕТ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975924" y="3801703"/>
            <a:ext cx="2915465" cy="43204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ДА</a:t>
            </a:r>
            <a:endParaRPr lang="ru-RU" sz="2400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467544" y="1916832"/>
            <a:ext cx="8568952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93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5915000" cy="4446240"/>
          </a:xfrm>
        </p:spPr>
        <p:txBody>
          <a:bodyPr>
            <a:noAutofit/>
          </a:bodyPr>
          <a:lstStyle/>
          <a:p>
            <a:r>
              <a:rPr lang="ru-RU" sz="1800" dirty="0"/>
              <a:t> </a:t>
            </a:r>
            <a:r>
              <a:rPr lang="ru-RU" sz="1800" dirty="0" smtClean="0"/>
              <a:t>     Депутат </a:t>
            </a:r>
            <a:r>
              <a:rPr lang="ru-RU" sz="1800" dirty="0"/>
              <a:t>представительного органа сельского </a:t>
            </a:r>
            <a:r>
              <a:rPr lang="ru-RU" sz="1800" dirty="0" smtClean="0"/>
              <a:t>поселения, одновременно являющийся депутатом </a:t>
            </a:r>
            <a:r>
              <a:rPr lang="ru-RU" sz="1800" dirty="0"/>
              <a:t>представительного органа </a:t>
            </a:r>
            <a:r>
              <a:rPr lang="ru-RU" sz="1800" dirty="0" smtClean="0"/>
              <a:t>муниципального района, представляет в Комитет по противодействию коррупции Республики Крым: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1. </a:t>
            </a:r>
            <a:r>
              <a:rPr lang="ru-RU" sz="1800" b="1" dirty="0" smtClean="0"/>
              <a:t>Сведения о </a:t>
            </a:r>
            <a:r>
              <a:rPr lang="ru-RU" sz="1800" b="1" dirty="0"/>
              <a:t>доходах,</a:t>
            </a:r>
            <a:r>
              <a:rPr lang="ru-RU" sz="1800" dirty="0"/>
              <a:t> расходах, об имуществе и обязательствах имущественного </a:t>
            </a:r>
            <a:r>
              <a:rPr lang="ru-RU" sz="1800" dirty="0" smtClean="0"/>
              <a:t>характера (форма </a:t>
            </a:r>
            <a:r>
              <a:rPr lang="ru-RU" sz="1800" dirty="0"/>
              <a:t>представления сведений утверждена Указом Президента Российской Федерации от 23.06.2014 </a:t>
            </a:r>
            <a:r>
              <a:rPr lang="ru-RU" sz="1800" dirty="0" smtClean="0"/>
              <a:t>            № 460.</a:t>
            </a:r>
            <a:br>
              <a:rPr lang="ru-RU" sz="1800" dirty="0" smtClean="0"/>
            </a:br>
            <a:r>
              <a:rPr lang="ru-RU" sz="1800" dirty="0" smtClean="0"/>
              <a:t>2. </a:t>
            </a:r>
            <a:r>
              <a:rPr lang="ru-RU" sz="1800" b="1" dirty="0" smtClean="0"/>
              <a:t>Уведомление</a:t>
            </a:r>
            <a:r>
              <a:rPr lang="ru-RU" sz="1800" dirty="0" smtClean="0"/>
              <a:t>, составленное </a:t>
            </a:r>
            <a:r>
              <a:rPr lang="ru-RU" sz="1800" dirty="0"/>
              <a:t>по </a:t>
            </a:r>
            <a:r>
              <a:rPr lang="ru-RU" sz="1800" dirty="0" smtClean="0"/>
              <a:t>форме, согласно                      Приложению Закона № 479-ЗРК.  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268760"/>
            <a:ext cx="1440160" cy="14401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cxnSp>
        <p:nvCxnSpPr>
          <p:cNvPr id="10" name="Прямая соединительная линия 9"/>
          <p:cNvCxnSpPr/>
          <p:nvPr/>
        </p:nvCxnSpPr>
        <p:spPr>
          <a:xfrm>
            <a:off x="467544" y="3005281"/>
            <a:ext cx="807897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7864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Ответственность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4330824" cy="233170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109728" indent="0" algn="just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В </a:t>
            </a:r>
            <a:r>
              <a:rPr lang="ru-RU" sz="1600" dirty="0"/>
              <a:t>случае поступления справки о доходах в адрес Комитета </a:t>
            </a:r>
            <a:r>
              <a:rPr lang="ru-RU" sz="1600" dirty="0" smtClean="0"/>
              <a:t>по противодействию коррупции Республики Крым в </a:t>
            </a:r>
            <a:r>
              <a:rPr lang="ru-RU" sz="1600" dirty="0"/>
              <a:t>электронном </a:t>
            </a:r>
            <a:r>
              <a:rPr lang="ru-RU" sz="1600" dirty="0" smtClean="0"/>
              <a:t>виде</a:t>
            </a:r>
            <a:r>
              <a:rPr lang="ru-RU" sz="1600" dirty="0"/>
              <a:t> </a:t>
            </a:r>
            <a:r>
              <a:rPr lang="ru-RU" sz="1600" dirty="0" smtClean="0"/>
              <a:t>или с нарушением установленной формы (представлена справка о доходах вместо уведомления и т.д.),  </a:t>
            </a:r>
            <a:r>
              <a:rPr lang="ru-RU" sz="1600" dirty="0"/>
              <a:t>обязанность по </a:t>
            </a:r>
            <a:r>
              <a:rPr lang="ru-RU" sz="1600" dirty="0" smtClean="0"/>
              <a:t>представлению </a:t>
            </a:r>
            <a:r>
              <a:rPr lang="ru-RU" sz="1600" dirty="0"/>
              <a:t>сведений о доходах лицом, замещающим муниципальную должность, будет считаться </a:t>
            </a:r>
            <a:r>
              <a:rPr lang="ru-RU" sz="1600" b="1" dirty="0"/>
              <a:t>невыполненной.</a:t>
            </a:r>
            <a:endParaRPr lang="ru-RU" sz="1600" b="1" dirty="0">
              <a:latin typeface="Bahnschrift SemiLight Condensed" panose="020B0502040204020203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932040" y="3573016"/>
            <a:ext cx="3970784" cy="246756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>
            <a:normAutofit fontScale="475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just">
              <a:buNone/>
            </a:pP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     Полномочия депутата </a:t>
            </a:r>
            <a:r>
              <a:rPr lang="ru-RU" sz="2700" b="1" dirty="0">
                <a:solidFill>
                  <a:schemeClr val="bg1"/>
                </a:solidFill>
              </a:rPr>
              <a:t>ПРЕКРАЩАЮТСЯ ДОСРОЧНО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>
                <a:solidFill>
                  <a:schemeClr val="bg1"/>
                </a:solidFill>
              </a:rPr>
              <a:t>случае несоблюдения ограничений, запретов, неисполнения обязанностей, </a:t>
            </a:r>
            <a:r>
              <a:rPr lang="ru-RU" dirty="0" smtClean="0">
                <a:solidFill>
                  <a:schemeClr val="bg1"/>
                </a:solidFill>
              </a:rPr>
              <a:t>установленных анти-коррупционным законодательством.</a:t>
            </a:r>
          </a:p>
          <a:p>
            <a:pPr algn="just"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chemeClr val="bg1"/>
                </a:solidFill>
                <a:latin typeface="Bahnschrift SemiLight Condensed" panose="020B0502040204020203" pitchFamily="34" charset="0"/>
              </a:rPr>
              <a:t>ч. 17 ст. 28 </a:t>
            </a:r>
            <a:r>
              <a:rPr lang="ru-RU" dirty="0" smtClean="0">
                <a:solidFill>
                  <a:schemeClr val="bg1"/>
                </a:solidFill>
              </a:rPr>
              <a:t>Закона </a:t>
            </a:r>
            <a:r>
              <a:rPr lang="ru-RU" dirty="0">
                <a:solidFill>
                  <a:schemeClr val="bg1"/>
                </a:solidFill>
              </a:rPr>
              <a:t>Республики Крым от </a:t>
            </a:r>
            <a:r>
              <a:rPr lang="ru-RU" dirty="0" smtClean="0">
                <a:solidFill>
                  <a:schemeClr val="bg1"/>
                </a:solidFill>
              </a:rPr>
              <a:t>                  21 </a:t>
            </a:r>
            <a:r>
              <a:rPr lang="ru-RU" dirty="0">
                <a:solidFill>
                  <a:schemeClr val="bg1"/>
                </a:solidFill>
              </a:rPr>
              <a:t>августа 2014 г. </a:t>
            </a:r>
            <a:r>
              <a:rPr lang="ru-RU" dirty="0" smtClean="0">
                <a:solidFill>
                  <a:schemeClr val="bg1"/>
                </a:solidFill>
              </a:rPr>
              <a:t>№ </a:t>
            </a:r>
            <a:r>
              <a:rPr lang="ru-RU" dirty="0">
                <a:solidFill>
                  <a:schemeClr val="bg1"/>
                </a:solidFill>
              </a:rPr>
              <a:t>54-ЗРК </a:t>
            </a:r>
            <a:r>
              <a:rPr lang="ru-RU" dirty="0" smtClean="0">
                <a:solidFill>
                  <a:schemeClr val="bg1"/>
                </a:solidFill>
              </a:rPr>
              <a:t>«Об </a:t>
            </a:r>
            <a:r>
              <a:rPr lang="ru-RU" dirty="0">
                <a:solidFill>
                  <a:schemeClr val="bg1"/>
                </a:solidFill>
              </a:rPr>
              <a:t>основах местного самоуправления в Республике </a:t>
            </a:r>
            <a:r>
              <a:rPr lang="ru-RU" dirty="0" smtClean="0">
                <a:solidFill>
                  <a:schemeClr val="bg1"/>
                </a:solidFill>
              </a:rPr>
              <a:t>Крым».</a:t>
            </a:r>
          </a:p>
          <a:p>
            <a:pPr algn="just"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chemeClr val="bg1"/>
                </a:solidFill>
                <a:latin typeface="Bahnschrift SemiLight Condensed" panose="020B0502040204020203" pitchFamily="34" charset="0"/>
              </a:rPr>
              <a:t>ч. 7.1 ст. 40 </a:t>
            </a:r>
            <a:r>
              <a:rPr lang="ru-RU" dirty="0" smtClean="0">
                <a:solidFill>
                  <a:schemeClr val="bg1"/>
                </a:solidFill>
              </a:rPr>
              <a:t>Федерального закона </a:t>
            </a:r>
            <a:r>
              <a:rPr lang="ru-RU" dirty="0">
                <a:solidFill>
                  <a:schemeClr val="bg1"/>
                </a:solidFill>
              </a:rPr>
              <a:t>от </a:t>
            </a:r>
            <a:r>
              <a:rPr lang="ru-RU" dirty="0" smtClean="0">
                <a:solidFill>
                  <a:schemeClr val="bg1"/>
                </a:solidFill>
              </a:rPr>
              <a:t>                                      6 </a:t>
            </a:r>
            <a:r>
              <a:rPr lang="ru-RU" dirty="0">
                <a:solidFill>
                  <a:schemeClr val="bg1"/>
                </a:solidFill>
              </a:rPr>
              <a:t>октября 2003 г. </a:t>
            </a:r>
            <a:r>
              <a:rPr lang="ru-RU" dirty="0" smtClean="0">
                <a:solidFill>
                  <a:schemeClr val="bg1"/>
                </a:solidFill>
              </a:rPr>
              <a:t>№ </a:t>
            </a:r>
            <a:r>
              <a:rPr lang="ru-RU" dirty="0">
                <a:solidFill>
                  <a:schemeClr val="bg1"/>
                </a:solidFill>
              </a:rPr>
              <a:t>131-ФЗ </a:t>
            </a:r>
            <a:r>
              <a:rPr lang="ru-RU" dirty="0" smtClean="0">
                <a:solidFill>
                  <a:schemeClr val="bg1"/>
                </a:solidFill>
              </a:rPr>
              <a:t>«Об </a:t>
            </a:r>
            <a:r>
              <a:rPr lang="ru-RU" dirty="0">
                <a:solidFill>
                  <a:schemeClr val="bg1"/>
                </a:solidFill>
              </a:rPr>
              <a:t>общих принципах организации местного самоуправления в Российской </a:t>
            </a:r>
            <a:r>
              <a:rPr lang="ru-RU" dirty="0" smtClean="0">
                <a:solidFill>
                  <a:schemeClr val="bg1"/>
                </a:solidFill>
              </a:rPr>
              <a:t>Федерации».</a:t>
            </a:r>
            <a:endParaRPr lang="ru-RU" b="1" dirty="0">
              <a:solidFill>
                <a:schemeClr val="bg1"/>
              </a:solidFill>
              <a:latin typeface="Bahnschrift SemiLight Condensed" panose="020B0502040204020203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95536" y="2060848"/>
            <a:ext cx="8352928" cy="0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/>
          <p:cNvPicPr/>
          <p:nvPr/>
        </p:nvPicPr>
        <p:blipFill rotWithShape="1">
          <a:blip r:embed="rId3"/>
          <a:srcRect l="25806" t="23258" r="45520" b="31847"/>
          <a:stretch/>
        </p:blipFill>
        <p:spPr bwMode="auto">
          <a:xfrm>
            <a:off x="6372200" y="1412776"/>
            <a:ext cx="1701165" cy="1497965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676710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2603</TotalTime>
  <Words>285</Words>
  <Application>Microsoft Office PowerPoint</Application>
  <PresentationFormat>Экран (4:3)</PresentationFormat>
  <Paragraphs>24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Bahnschrift SemiLight Condensed</vt:lpstr>
      <vt:lpstr>Calibri</vt:lpstr>
      <vt:lpstr>Georgia</vt:lpstr>
      <vt:lpstr>Trebuchet MS</vt:lpstr>
      <vt:lpstr>Wingdings</vt:lpstr>
      <vt:lpstr>Wingdings 2</vt:lpstr>
      <vt:lpstr>Городская</vt:lpstr>
      <vt:lpstr>Декларационная кампания для депутатов сельских поселений</vt:lpstr>
      <vt:lpstr>Законодательство</vt:lpstr>
      <vt:lpstr>  Депутат представительного органа сельского поселения осуществляет свои полномочия на постоянной основе? </vt:lpstr>
      <vt:lpstr>      Депутат представительного органа сельского поселения, одновременно являющийся депутатом представительного органа муниципального района, представляет в Комитет по противодействию коррупции Республики Крым:  1. Сведения о доходах, расходах, об имуществе и обязательствах имущественного характера (форма представления сведений утверждена Указом Президента Российской Федерации от 23.06.2014             № 460. 2. Уведомление, составленное по форме, согласно                      Приложению Закона № 479-ЗРК.   </vt:lpstr>
      <vt:lpstr>Ответственность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Декларационная компания для депутатов сельских поселений Республики Крым</dc:title>
  <dc:creator>Николай</dc:creator>
  <cp:lastModifiedBy>Пользователь</cp:lastModifiedBy>
  <cp:revision>35</cp:revision>
  <cp:lastPrinted>2021-02-05T08:14:55Z</cp:lastPrinted>
  <dcterms:created xsi:type="dcterms:W3CDTF">2021-02-02T12:54:01Z</dcterms:created>
  <dcterms:modified xsi:type="dcterms:W3CDTF">2021-02-08T07:13:33Z</dcterms:modified>
</cp:coreProperties>
</file>